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7559675" cx="10080625"/>
  <p:notesSz cx="6797675" cy="99282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42">
          <p15:clr>
            <a:srgbClr val="A4A3A4"/>
          </p15:clr>
        </p15:guide>
        <p15:guide id="2" pos="1889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3" roundtripDataSignature="AMtx7mh5yqB3ikFC1269O01GrMWEOGbI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51D207-064F-4C69-B918-6131A6B2ACA3}">
  <a:tblStyle styleId="{2A51D207-064F-4C69-B918-6131A6B2ACA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1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42" orient="horz"/>
        <p:guide pos="1889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17575" y="752475"/>
            <a:ext cx="4960938" cy="37226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0984" y="4715406"/>
            <a:ext cx="5435708" cy="4465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1"/>
            <a:ext cx="2948902" cy="495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47253" y="1"/>
            <a:ext cx="2948902" cy="495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0813"/>
            <a:ext cx="2948902" cy="4958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47253" y="9430813"/>
            <a:ext cx="2948902" cy="4958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s-ES" sz="1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917575" y="752475"/>
            <a:ext cx="4960938" cy="37226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680984" y="4715406"/>
            <a:ext cx="5435708" cy="4465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 txBox="1"/>
          <p:nvPr>
            <p:ph idx="12" type="sldNum"/>
          </p:nvPr>
        </p:nvSpPr>
        <p:spPr>
          <a:xfrm>
            <a:off x="3847253" y="9430813"/>
            <a:ext cx="2948902" cy="49587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a57780346_0_28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fa57780346_0_28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a57780346_0_61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fa57780346_0_61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a6187da5c_1_26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a6187da5c_1_26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a6187da5c_1_2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fa6187da5c_1_2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f85825993_0_51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cf85825993_0_51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f85825993_0_76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cf85825993_0_76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a57780346_0_107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fa57780346_0_107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a57780346_0_87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fa57780346_0_87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f85825993_0_6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85825993_0_6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a57780346_0_144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fa57780346_0_144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f85825993_0_0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cf85825993_0_0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a57780346_0_171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fa57780346_0_171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57780346_0_188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fa57780346_0_188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a57780346_0_179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fa57780346_0_179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a57780346_0_194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fa57780346_0_194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a57780346_0_210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fa57780346_0_210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a6187da5c_1_47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fa6187da5c_1_47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f85825993_0_88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cf85825993_0_88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fa6187da5c_1_56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fa6187da5c_1_56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fa6187da5c_1_56:notes"/>
          <p:cNvSpPr txBox="1"/>
          <p:nvPr>
            <p:ph idx="12" type="sldNum"/>
          </p:nvPr>
        </p:nvSpPr>
        <p:spPr>
          <a:xfrm>
            <a:off x="3847253" y="9430813"/>
            <a:ext cx="2949000" cy="49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0984" y="4715406"/>
            <a:ext cx="5435708" cy="446593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917575" y="752475"/>
            <a:ext cx="4960938" cy="37226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a57780346_0_12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fa57780346_0_12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f85825993_0_40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cf85825993_0_40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a57780346_0_0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fa57780346_0_0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a57780346_0_20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fa57780346_0_20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a57780346_1_0:notes"/>
          <p:cNvSpPr txBox="1"/>
          <p:nvPr>
            <p:ph idx="1" type="body"/>
          </p:nvPr>
        </p:nvSpPr>
        <p:spPr>
          <a:xfrm>
            <a:off x="680984" y="4715406"/>
            <a:ext cx="5435700" cy="44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fa57780346_1_0:notes"/>
          <p:cNvSpPr/>
          <p:nvPr>
            <p:ph idx="2" type="sldImg"/>
          </p:nvPr>
        </p:nvSpPr>
        <p:spPr>
          <a:xfrm>
            <a:off x="917575" y="752475"/>
            <a:ext cx="4960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Relationship Id="rId4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ctrTitle"/>
          </p:nvPr>
        </p:nvSpPr>
        <p:spPr>
          <a:xfrm>
            <a:off x="756044" y="1996446"/>
            <a:ext cx="8568531" cy="1620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950491" y="4241859"/>
            <a:ext cx="8568530" cy="1931917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20"/>
              </a:spcBef>
              <a:spcAft>
                <a:spcPts val="0"/>
              </a:spcAft>
              <a:buClr>
                <a:srgbClr val="888888"/>
              </a:buClr>
              <a:buSzPts val="3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405967"/>
            <a:ext cx="10080625" cy="2153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udg.edu/Portals/186/Users/252/08/508/centrat_p.png"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901" y="6173776"/>
            <a:ext cx="2444403" cy="61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559" y="610547"/>
            <a:ext cx="28575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566177" y="178449"/>
            <a:ext cx="9072563" cy="753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504031" y="1230087"/>
            <a:ext cx="9072563" cy="5740346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50000" l="0" r="14209" t="0"/>
          <a:stretch/>
        </p:blipFill>
        <p:spPr>
          <a:xfrm>
            <a:off x="0" y="1042320"/>
            <a:ext cx="10080625" cy="13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47" y="195256"/>
            <a:ext cx="685179" cy="4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47" y="6891768"/>
            <a:ext cx="955546" cy="63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5">
            <a:alphaModFix/>
          </a:blip>
          <a:srcRect b="0" l="3238" r="0" t="0"/>
          <a:stretch/>
        </p:blipFill>
        <p:spPr>
          <a:xfrm>
            <a:off x="50006" y="617754"/>
            <a:ext cx="693146" cy="2555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b="0" i="0" sz="4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>
            <a:lvl1pPr indent="-45085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b="0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50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93700" lvl="2" marL="13716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lv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>
            <p:ph idx="1" type="subTitle"/>
          </p:nvPr>
        </p:nvSpPr>
        <p:spPr>
          <a:xfrm>
            <a:off x="950491" y="4575784"/>
            <a:ext cx="8568600" cy="1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375" lIns="100775" spcFirstLastPara="1" rIns="100775" wrap="square" tIns="503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</a:pPr>
            <a:r>
              <a:rPr lang="es-ES" sz="1600">
                <a:latin typeface="Courier New"/>
                <a:ea typeface="Courier New"/>
                <a:cs typeface="Courier New"/>
                <a:sym typeface="Courier New"/>
              </a:rPr>
              <a:t>Muhammad Roshan Mughees | Jana Vujadinovic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" name="Google Shape;38;p1"/>
          <p:cNvSpPr txBox="1"/>
          <p:nvPr>
            <p:ph type="ctrTitle"/>
          </p:nvPr>
        </p:nvSpPr>
        <p:spPr>
          <a:xfrm>
            <a:off x="756044" y="1996446"/>
            <a:ext cx="8568531" cy="1620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Computer Aided Diagnosis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Challenge 1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a57780346_0_28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Geometrical Features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" name="Google Shape;106;gfa57780346_0_28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7" name="Google Shape;107;gfa57780346_0_28"/>
          <p:cNvSpPr txBox="1"/>
          <p:nvPr/>
        </p:nvSpPr>
        <p:spPr>
          <a:xfrm>
            <a:off x="891375" y="1873000"/>
            <a:ext cx="81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fa57780346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50" y="1873000"/>
            <a:ext cx="21336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fa57780346_0_28"/>
          <p:cNvSpPr txBox="1"/>
          <p:nvPr/>
        </p:nvSpPr>
        <p:spPr>
          <a:xfrm>
            <a:off x="421675" y="1472800"/>
            <a:ext cx="2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Asymmetry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 Information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0" name="Google Shape;110;gfa5778034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75" y="3496950"/>
            <a:ext cx="100012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fa57780346_0_28"/>
          <p:cNvSpPr txBox="1"/>
          <p:nvPr/>
        </p:nvSpPr>
        <p:spPr>
          <a:xfrm>
            <a:off x="421675" y="3030400"/>
            <a:ext cx="2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Border Irregularity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gfa57780346_0_28"/>
          <p:cNvSpPr txBox="1"/>
          <p:nvPr/>
        </p:nvSpPr>
        <p:spPr>
          <a:xfrm>
            <a:off x="1505950" y="3600325"/>
            <a:ext cx="2034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ourier New"/>
              <a:buChar char="●"/>
            </a:pPr>
            <a:r>
              <a:rPr lang="es-ES" sz="900">
                <a:latin typeface="Courier New"/>
                <a:ea typeface="Courier New"/>
                <a:cs typeface="Courier New"/>
                <a:sym typeface="Courier New"/>
              </a:rPr>
              <a:t>Area to perimeter ratio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ourier New"/>
              <a:buChar char="●"/>
            </a:pPr>
            <a:r>
              <a:rPr lang="es-ES" sz="900">
                <a:latin typeface="Courier New"/>
                <a:ea typeface="Courier New"/>
                <a:cs typeface="Courier New"/>
                <a:sym typeface="Courier New"/>
              </a:rPr>
              <a:t>Compactness Index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ourier New"/>
              <a:buChar char="●"/>
            </a:pPr>
            <a:r>
              <a:rPr lang="es-ES" sz="900">
                <a:latin typeface="Courier New"/>
                <a:ea typeface="Courier New"/>
                <a:cs typeface="Courier New"/>
                <a:sym typeface="Courier New"/>
              </a:rPr>
              <a:t>Perimeter multiplied by Area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3" name="Google Shape;113;gfa57780346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75" y="5249700"/>
            <a:ext cx="33147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fa57780346_0_28"/>
          <p:cNvSpPr txBox="1"/>
          <p:nvPr/>
        </p:nvSpPr>
        <p:spPr>
          <a:xfrm>
            <a:off x="421675" y="4849500"/>
            <a:ext cx="2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Diameter Information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" name="Google Shape;115;gfa57780346_0_28"/>
          <p:cNvSpPr/>
          <p:nvPr/>
        </p:nvSpPr>
        <p:spPr>
          <a:xfrm>
            <a:off x="3573975" y="5734575"/>
            <a:ext cx="265800" cy="54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fa57780346_0_28"/>
          <p:cNvSpPr txBox="1"/>
          <p:nvPr/>
        </p:nvSpPr>
        <p:spPr>
          <a:xfrm>
            <a:off x="3880875" y="5431575"/>
            <a:ext cx="20346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ourier New"/>
              <a:buChar char="●"/>
            </a:pPr>
            <a:r>
              <a:rPr lang="es-ES" sz="900">
                <a:latin typeface="Courier New"/>
                <a:ea typeface="Courier New"/>
                <a:cs typeface="Courier New"/>
                <a:sym typeface="Courier New"/>
              </a:rPr>
              <a:t>Average Diameter of the </a:t>
            </a:r>
            <a:r>
              <a:rPr lang="es-ES" sz="900">
                <a:latin typeface="Courier New"/>
                <a:ea typeface="Courier New"/>
                <a:cs typeface="Courier New"/>
                <a:sym typeface="Courier New"/>
              </a:rPr>
              <a:t>lesion</a:t>
            </a:r>
            <a:br>
              <a:rPr lang="es-ES" sz="900">
                <a:latin typeface="Courier New"/>
                <a:ea typeface="Courier New"/>
                <a:cs typeface="Courier New"/>
                <a:sym typeface="Courier New"/>
              </a:rPr>
            </a:b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ourier New"/>
              <a:buChar char="●"/>
            </a:pPr>
            <a:r>
              <a:rPr lang="es-ES" sz="900">
                <a:latin typeface="Courier New"/>
                <a:ea typeface="Courier New"/>
                <a:cs typeface="Courier New"/>
                <a:sym typeface="Courier New"/>
              </a:rPr>
              <a:t>Difference between principal axis length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17" name="Google Shape;117;gfa57780346_0_28"/>
          <p:cNvCxnSpPr/>
          <p:nvPr/>
        </p:nvCxnSpPr>
        <p:spPr>
          <a:xfrm>
            <a:off x="169550" y="6761825"/>
            <a:ext cx="955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gfa57780346_0_28"/>
          <p:cNvSpPr txBox="1"/>
          <p:nvPr/>
        </p:nvSpPr>
        <p:spPr>
          <a:xfrm>
            <a:off x="1178025" y="6886100"/>
            <a:ext cx="78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Calibri"/>
                <a:ea typeface="Calibri"/>
                <a:cs typeface="Calibri"/>
                <a:sym typeface="Calibri"/>
              </a:rPr>
              <a:t>The formulas mentioned in this presentation were taken from: </a:t>
            </a:r>
            <a:r>
              <a:rPr lang="es-ES" sz="11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Majumder, Sharmin, and Muhammad Ahsan Ullah. "Feature extraction from dermoscopy images for melanoma diagnosis." </a:t>
            </a:r>
            <a:r>
              <a:rPr i="1" lang="es-ES" sz="11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SN Applied Sciences</a:t>
            </a:r>
            <a:r>
              <a:rPr lang="es-ES" sz="11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1.7 (2019): 1-11.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a57780346_0_61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Color Information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" name="Google Shape;124;gfa57780346_0_61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5" name="Google Shape;125;gfa57780346_0_61"/>
          <p:cNvSpPr txBox="1"/>
          <p:nvPr/>
        </p:nvSpPr>
        <p:spPr>
          <a:xfrm>
            <a:off x="891375" y="2397038"/>
            <a:ext cx="81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fa57780346_0_61"/>
          <p:cNvSpPr txBox="1"/>
          <p:nvPr/>
        </p:nvSpPr>
        <p:spPr>
          <a:xfrm>
            <a:off x="421675" y="1996838"/>
            <a:ext cx="72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Threshold values for different colors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7" name="Google Shape;127;gfa57780346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038" y="2470913"/>
            <a:ext cx="4404360" cy="18050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fa57780346_0_61"/>
          <p:cNvSpPr txBox="1"/>
          <p:nvPr/>
        </p:nvSpPr>
        <p:spPr>
          <a:xfrm>
            <a:off x="421675" y="4349863"/>
            <a:ext cx="33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Color Moments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gfa57780346_0_61"/>
          <p:cNvSpPr txBox="1"/>
          <p:nvPr/>
        </p:nvSpPr>
        <p:spPr>
          <a:xfrm>
            <a:off x="566175" y="4823938"/>
            <a:ext cx="574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Standard Deviation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lang="es-ES" sz="1200">
                <a:latin typeface="Courier New"/>
                <a:ea typeface="Courier New"/>
                <a:cs typeface="Courier New"/>
                <a:sym typeface="Courier New"/>
              </a:rPr>
              <a:t>Skewness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30" name="Google Shape;130;gfa57780346_0_61"/>
          <p:cNvCxnSpPr/>
          <p:nvPr/>
        </p:nvCxnSpPr>
        <p:spPr>
          <a:xfrm>
            <a:off x="169550" y="6761825"/>
            <a:ext cx="955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gfa57780346_0_61"/>
          <p:cNvSpPr txBox="1"/>
          <p:nvPr/>
        </p:nvSpPr>
        <p:spPr>
          <a:xfrm>
            <a:off x="1178025" y="6886100"/>
            <a:ext cx="78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Calibri"/>
                <a:ea typeface="Calibri"/>
                <a:cs typeface="Calibri"/>
                <a:sym typeface="Calibri"/>
              </a:rPr>
              <a:t>The threshold values for different colors were taken from:  </a:t>
            </a:r>
            <a:r>
              <a:rPr lang="es-ES" sz="11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Majumder, Sharmin, and Muhammad Ahsan Ullah. "Feature extraction from dermoscopy images for melanoma diagnosis." </a:t>
            </a:r>
            <a:r>
              <a:rPr i="1" lang="es-ES" sz="11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SN Applied Sciences</a:t>
            </a:r>
            <a:r>
              <a:rPr lang="es-ES" sz="11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1.7 (2019): 1-11.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a6187da5c_1_26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Color Histograms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gfa6187da5c_1_26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8" name="Google Shape;138;gfa6187da5c_1_26"/>
          <p:cNvSpPr txBox="1"/>
          <p:nvPr/>
        </p:nvSpPr>
        <p:spPr>
          <a:xfrm>
            <a:off x="891375" y="2397038"/>
            <a:ext cx="81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fa6187da5c_1_26"/>
          <p:cNvSpPr txBox="1"/>
          <p:nvPr/>
        </p:nvSpPr>
        <p:spPr>
          <a:xfrm>
            <a:off x="421675" y="1580900"/>
            <a:ext cx="921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Calculated individual and multi-dimensional histograms of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HSV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GrayScale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Individual and multidimensional proved to give almost same results.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Simple but good :inconsistent pigmentation, with varying shades of brown and black (AB</a:t>
            </a:r>
            <a:r>
              <a:rPr b="1" lang="es-ES"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DE of Clinical Diagnosis)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" name="Google Shape;140;gfa6187da5c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42913"/>
            <a:ext cx="9775826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6187da5c_1_2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SIFT Features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fa6187da5c_1_2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7" name="Google Shape;147;gfa6187da5c_1_2"/>
          <p:cNvSpPr txBox="1"/>
          <p:nvPr/>
        </p:nvSpPr>
        <p:spPr>
          <a:xfrm>
            <a:off x="891375" y="2397038"/>
            <a:ext cx="81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fa6187da5c_1_2"/>
          <p:cNvSpPr txBox="1"/>
          <p:nvPr/>
        </p:nvSpPr>
        <p:spPr>
          <a:xfrm>
            <a:off x="421675" y="1580888"/>
            <a:ext cx="727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Local features in an image, commonly known as the 'keypoints'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Keypoints are scale &amp; rotation invariant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For each Keypoint we get a feature vector of 128 size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Then use BOVW on those feature vectors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9" name="Google Shape;149;gfa6187da5c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38" y="2558750"/>
            <a:ext cx="5828875" cy="21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fa6187da5c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600" y="5016925"/>
            <a:ext cx="2408550" cy="1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fa6187da5c_1_2"/>
          <p:cNvSpPr txBox="1"/>
          <p:nvPr/>
        </p:nvSpPr>
        <p:spPr>
          <a:xfrm>
            <a:off x="608900" y="4579438"/>
            <a:ext cx="90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There can also be images where we find no keypoints or some where we find a lot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fa6187da5c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850" y="5069900"/>
            <a:ext cx="2408549" cy="16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f85825993_0_51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LBP </a:t>
            </a: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gcf85825993_0_51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9" name="Google Shape;159;gcf85825993_0_51"/>
          <p:cNvSpPr txBox="1"/>
          <p:nvPr/>
        </p:nvSpPr>
        <p:spPr>
          <a:xfrm>
            <a:off x="421675" y="1580900"/>
            <a:ext cx="921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Calculated LBP Histogram of 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channels</a:t>
            </a: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 of: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RGB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HSV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YCrCb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Images with respect to the original image used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f85825993_0_76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GLCM </a:t>
            </a: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gcf85825993_0_76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6" name="Google Shape;166;gcf85825993_0_76"/>
          <p:cNvSpPr txBox="1"/>
          <p:nvPr/>
        </p:nvSpPr>
        <p:spPr>
          <a:xfrm>
            <a:off x="421675" y="1580900"/>
            <a:ext cx="921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Calculated information about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dissimilarity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correlation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homogeneity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energy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es-ES">
                <a:latin typeface="Courier New"/>
                <a:ea typeface="Courier New"/>
                <a:cs typeface="Courier New"/>
                <a:sym typeface="Courier New"/>
              </a:rPr>
              <a:t>contrast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a57780346_0_107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Classification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gfa57780346_0_107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3" name="Google Shape;173;gfa57780346_0_107"/>
          <p:cNvSpPr txBox="1"/>
          <p:nvPr/>
        </p:nvSpPr>
        <p:spPr>
          <a:xfrm>
            <a:off x="1090950" y="3222825"/>
            <a:ext cx="7898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1 Main Algorithms was used for classification and evaluating results with respect to Challenge 1:</a:t>
            </a:r>
            <a:br>
              <a:rPr lang="es-ES" sz="1700">
                <a:latin typeface="Courier New"/>
                <a:ea typeface="Courier New"/>
                <a:cs typeface="Courier New"/>
                <a:sym typeface="Courier New"/>
              </a:rPr>
            </a:b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SVM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a57780346_0_87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010">
                <a:latin typeface="Courier New"/>
                <a:ea typeface="Courier New"/>
                <a:cs typeface="Courier New"/>
                <a:sym typeface="Courier New"/>
              </a:rPr>
              <a:t>RESULTS P1 - Geometrical Features</a:t>
            </a:r>
            <a:endParaRPr sz="301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gfa57780346_0_87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aphicFrame>
        <p:nvGraphicFramePr>
          <p:cNvPr id="180" name="Google Shape;180;gfa57780346_0_87"/>
          <p:cNvGraphicFramePr/>
          <p:nvPr/>
        </p:nvGraphicFramePr>
        <p:xfrm>
          <a:off x="3926138" y="164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1400175"/>
                <a:gridCol w="95250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Geometrical Features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 Score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1" name="Google Shape;181;gfa57780346_0_87"/>
          <p:cNvGraphicFramePr/>
          <p:nvPr/>
        </p:nvGraphicFramePr>
        <p:xfrm>
          <a:off x="3428050" y="291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1595975"/>
                <a:gridCol w="814275"/>
                <a:gridCol w="814275"/>
              </a:tblGrid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Asymmetry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NV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9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Border Irregularity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NV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 to Parameter ratio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29.55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Compactness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Perimeter x Area [*e-8]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9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Diameter information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NV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 diameter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251.71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289.41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2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 between principal axes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137.34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173.4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9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NV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5.48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f85825993_0_6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010">
                <a:latin typeface="Courier New"/>
                <a:ea typeface="Courier New"/>
                <a:cs typeface="Courier New"/>
                <a:sym typeface="Courier New"/>
              </a:rPr>
              <a:t>RESULTS P1</a:t>
            </a:r>
            <a:endParaRPr sz="301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gcf85825993_0_6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aphicFrame>
        <p:nvGraphicFramePr>
          <p:cNvPr id="188" name="Google Shape;188;gcf85825993_0_6"/>
          <p:cNvGraphicFramePr/>
          <p:nvPr/>
        </p:nvGraphicFramePr>
        <p:xfrm>
          <a:off x="812013" y="195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2685500"/>
                <a:gridCol w="1826875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LBP Optimization</a:t>
                      </a:r>
                      <a:endParaRPr sz="15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LBP without mask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LBP with mask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Distance = 8 | Variable Radius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Radius = 2 | Variable Distance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Radius = 2 | Distance = 8 | Variable # of Bins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9" name="Google Shape;189;gcf85825993_0_6"/>
          <p:cNvGraphicFramePr/>
          <p:nvPr/>
        </p:nvGraphicFramePr>
        <p:xfrm>
          <a:off x="5896763" y="2900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2419350"/>
                <a:gridCol w="95250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GLCM Optimization</a:t>
                      </a:r>
                      <a:endParaRPr sz="15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masked image GrayScale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masked image RGB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only image GrayScale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0.7175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only image RGB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0.8025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Keeping RGB but adding more color spaces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RGB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RGB + HSV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RGB + HSV + YCrCb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Change distance parameter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0.8375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0" name="Google Shape;190;gcf85825993_0_6"/>
          <p:cNvGraphicFramePr/>
          <p:nvPr/>
        </p:nvGraphicFramePr>
        <p:xfrm>
          <a:off x="5896763" y="188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2244150"/>
                <a:gridCol w="1127700"/>
              </a:tblGrid>
              <a:tr h="2978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Sift Optimization</a:t>
                      </a:r>
                      <a:endParaRPr sz="15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 hMerge="1"/>
              </a:tr>
              <a:tr h="24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Sift with mask - Hair removed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Sift with mask - With Hair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a57780346_0_144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010">
                <a:latin typeface="Courier New"/>
                <a:ea typeface="Courier New"/>
                <a:cs typeface="Courier New"/>
                <a:sym typeface="Courier New"/>
              </a:rPr>
              <a:t>RESULTS P1</a:t>
            </a:r>
            <a:endParaRPr sz="301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gfa57780346_0_144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aphicFrame>
        <p:nvGraphicFramePr>
          <p:cNvPr id="197" name="Google Shape;197;gfa57780346_0_144"/>
          <p:cNvGraphicFramePr/>
          <p:nvPr/>
        </p:nvGraphicFramePr>
        <p:xfrm>
          <a:off x="5896763" y="350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2419350"/>
                <a:gridCol w="95250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Color Moments</a:t>
                      </a:r>
                      <a:endParaRPr sz="15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RGB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RGB + HSV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RGB + HSV + YCrCb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8" name="Google Shape;198;gfa57780346_0_144"/>
          <p:cNvGraphicFramePr/>
          <p:nvPr/>
        </p:nvGraphicFramePr>
        <p:xfrm>
          <a:off x="708325" y="335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3000525"/>
                <a:gridCol w="1507800"/>
              </a:tblGrid>
              <a:tr h="2000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Color Histogram 1D</a:t>
                      </a:r>
                      <a:endParaRPr sz="15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R+G+B+H+S+V+Gray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Color Histogram Multi-dimensional</a:t>
                      </a:r>
                      <a:endParaRPr sz="15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 + 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RGB + HSV + Gray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cf85825993_0_0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" name="Google Shape;44;gcf85825993_0_0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5" name="Google Shape;45;gcf85825993_0_0"/>
          <p:cNvSpPr txBox="1"/>
          <p:nvPr/>
        </p:nvSpPr>
        <p:spPr>
          <a:xfrm>
            <a:off x="1090950" y="3222825"/>
            <a:ext cx="7898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General Idea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Pipeline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Segmentation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Feature Extraction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Results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Conclusion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a57780346_0_171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010">
                <a:latin typeface="Courier New"/>
                <a:ea typeface="Courier New"/>
                <a:cs typeface="Courier New"/>
                <a:sym typeface="Courier New"/>
              </a:rPr>
              <a:t>RESULTS P1 - Combined Features</a:t>
            </a:r>
            <a:endParaRPr sz="301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gfa57780346_0_171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aphicFrame>
        <p:nvGraphicFramePr>
          <p:cNvPr id="205" name="Google Shape;205;gfa57780346_0_171"/>
          <p:cNvGraphicFramePr/>
          <p:nvPr/>
        </p:nvGraphicFramePr>
        <p:xfrm>
          <a:off x="2386763" y="323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3949825"/>
                <a:gridCol w="1357250"/>
              </a:tblGrid>
              <a:tr h="2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Geometrical + LBP features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  <a:tr h="2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Geometrical + LBP + color moments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Geometrical + LBP + SIFT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Geometrical + LBP + SIFT + color moments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Geom + LBP + histMulti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0.8125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a57780346_0_188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Classification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gfa57780346_0_188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2" name="Google Shape;212;gfa57780346_0_188"/>
          <p:cNvSpPr txBox="1"/>
          <p:nvPr/>
        </p:nvSpPr>
        <p:spPr>
          <a:xfrm>
            <a:off x="1090950" y="3222825"/>
            <a:ext cx="83925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 Main Algorithms were used for classification and evaluating results with respect to Challenge 2:</a:t>
            </a:r>
            <a:br>
              <a:rPr lang="es-ES" sz="1700">
                <a:latin typeface="Courier New"/>
                <a:ea typeface="Courier New"/>
                <a:cs typeface="Courier New"/>
                <a:sym typeface="Courier New"/>
              </a:rPr>
            </a:b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SVM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RF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latin typeface="Courier New"/>
                <a:ea typeface="Courier New"/>
                <a:cs typeface="Courier New"/>
                <a:sym typeface="Courier New"/>
              </a:rPr>
              <a:t>For dealing with unbalanced data problem: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Using Synthetic Minority Oversampling Technique, or SMOTE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Random example from minority class </a:t>
            </a: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chosen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K examples found near it and randomly select a neighbour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s-ES" sz="1700">
                <a:latin typeface="Courier New"/>
                <a:ea typeface="Courier New"/>
                <a:cs typeface="Courier New"/>
                <a:sym typeface="Courier New"/>
              </a:rPr>
              <a:t>New example created from random point between two examples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a57780346_0_179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010">
                <a:latin typeface="Courier New"/>
                <a:ea typeface="Courier New"/>
                <a:cs typeface="Courier New"/>
                <a:sym typeface="Courier New"/>
              </a:rPr>
              <a:t>RESULTS P2 - Geometrical Features</a:t>
            </a:r>
            <a:endParaRPr sz="301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Google Shape;218;gfa57780346_0_179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aphicFrame>
        <p:nvGraphicFramePr>
          <p:cNvPr id="219" name="Google Shape;219;gfa57780346_0_179"/>
          <p:cNvGraphicFramePr/>
          <p:nvPr/>
        </p:nvGraphicFramePr>
        <p:xfrm>
          <a:off x="3454638" y="164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139065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Geometrical Features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 Score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smote</a:t>
                      </a:r>
                      <a:endParaRPr i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0" name="Google Shape;220;gfa57780346_0_179"/>
          <p:cNvGraphicFramePr/>
          <p:nvPr/>
        </p:nvGraphicFramePr>
        <p:xfrm>
          <a:off x="3302450" y="290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1435675"/>
                <a:gridCol w="721450"/>
                <a:gridCol w="721450"/>
                <a:gridCol w="721450"/>
              </a:tblGrid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Asymmetry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BCC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BKL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4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Border Irregularity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BCC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BKL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 to Parameter ratio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30.65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30.09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28.33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Compactness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Perimeter x Area [*e-8]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3.98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4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Diameter information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BCC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BKL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 diameter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292.5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293.98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283.17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 between principal axes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186.22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179.72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163.79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4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BCC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BKL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5.76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a57780346_0_194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010">
                <a:latin typeface="Courier New"/>
                <a:ea typeface="Courier New"/>
                <a:cs typeface="Courier New"/>
                <a:sym typeface="Courier New"/>
              </a:rPr>
              <a:t>RESULTS P2 - Other features</a:t>
            </a:r>
            <a:endParaRPr sz="301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gfa57780346_0_194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aphicFrame>
        <p:nvGraphicFramePr>
          <p:cNvPr id="227" name="Google Shape;227;gfa57780346_0_194"/>
          <p:cNvGraphicFramePr/>
          <p:nvPr/>
        </p:nvGraphicFramePr>
        <p:xfrm>
          <a:off x="566163" y="281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2077475"/>
                <a:gridCol w="1156650"/>
                <a:gridCol w="1070900"/>
              </a:tblGrid>
              <a:tr h="23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GLCM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</a:tr>
              <a:tr h="28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smote</a:t>
                      </a:r>
                      <a:endParaRPr i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LBP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</a:tr>
              <a:tr h="28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0.528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smote</a:t>
                      </a:r>
                      <a:endParaRPr i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 MOMENTS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</a:tr>
              <a:tr h="28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0.408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smote</a:t>
                      </a:r>
                      <a:endParaRPr i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0.3992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8" name="Google Shape;228;gfa57780346_0_194"/>
          <p:cNvGraphicFramePr/>
          <p:nvPr/>
        </p:nvGraphicFramePr>
        <p:xfrm>
          <a:off x="5109225" y="3572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2166500"/>
                <a:gridCol w="1348225"/>
                <a:gridCol w="952500"/>
              </a:tblGrid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 Histogram Multi-dimensional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smote</a:t>
                      </a:r>
                      <a:endParaRPr i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0.636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a57780346_0_210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010">
                <a:latin typeface="Courier New"/>
                <a:ea typeface="Courier New"/>
                <a:cs typeface="Courier New"/>
                <a:sym typeface="Courier New"/>
              </a:rPr>
              <a:t>RESULTS P2 - Combined</a:t>
            </a:r>
            <a:endParaRPr sz="301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gfa57780346_0_210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aphicFrame>
        <p:nvGraphicFramePr>
          <p:cNvPr id="235" name="Google Shape;235;gfa57780346_0_210"/>
          <p:cNvGraphicFramePr/>
          <p:nvPr/>
        </p:nvGraphicFramePr>
        <p:xfrm>
          <a:off x="2610463" y="280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{2A51D207-064F-4C69-B918-6131A6B2ACA3}</a:tableStyleId>
              </a:tblPr>
              <a:tblGrid>
                <a:gridCol w="2645700"/>
                <a:gridCol w="1107000"/>
                <a:gridCol w="1107000"/>
              </a:tblGrid>
              <a:tr h="243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GLCM + geom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</a:tr>
              <a:tr h="29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smote</a:t>
                      </a:r>
                      <a:endParaRPr i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0.648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GLCM + geom + LBP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</a:tr>
              <a:tr h="29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smote</a:t>
                      </a:r>
                      <a:endParaRPr i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0.648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GLCM + geom + LBP + color moments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6EB"/>
                    </a:solidFill>
                  </a:tcPr>
                </a:tc>
              </a:tr>
              <a:tr h="29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3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smote</a:t>
                      </a:r>
                      <a:endParaRPr i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0.544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a6187da5c_1_47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010">
                <a:latin typeface="Courier New"/>
                <a:ea typeface="Courier New"/>
                <a:cs typeface="Courier New"/>
                <a:sym typeface="Courier New"/>
              </a:rPr>
              <a:t>CONCLUSIONS</a:t>
            </a:r>
            <a:endParaRPr sz="301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gfa6187da5c_1_47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2" name="Google Shape;242;gfa6187da5c_1_47"/>
          <p:cNvSpPr txBox="1"/>
          <p:nvPr/>
        </p:nvSpPr>
        <p:spPr>
          <a:xfrm>
            <a:off x="1113675" y="2859725"/>
            <a:ext cx="81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gfa6187da5c_1_47"/>
          <p:cNvCxnSpPr>
            <a:stCxn id="242" idx="0"/>
          </p:cNvCxnSpPr>
          <p:nvPr/>
        </p:nvCxnSpPr>
        <p:spPr>
          <a:xfrm>
            <a:off x="5184675" y="2859725"/>
            <a:ext cx="0" cy="20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gfa6187da5c_1_47"/>
          <p:cNvSpPr txBox="1"/>
          <p:nvPr/>
        </p:nvSpPr>
        <p:spPr>
          <a:xfrm>
            <a:off x="286350" y="2606475"/>
            <a:ext cx="4619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Project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Final pipeline included using features: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GLCM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Geometrical features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The Classification algorithm used was:</a:t>
            </a:r>
            <a:br>
              <a:rPr lang="es-ES">
                <a:latin typeface="Calibri"/>
                <a:ea typeface="Calibri"/>
                <a:cs typeface="Calibri"/>
                <a:sym typeface="Calibri"/>
              </a:rPr>
            </a:br>
            <a:r>
              <a:rPr lang="es-ES">
                <a:latin typeface="Calibri"/>
                <a:ea typeface="Calibri"/>
                <a:cs typeface="Calibri"/>
                <a:sym typeface="Calibri"/>
              </a:rPr>
              <a:t>	SVM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fa6187da5c_1_47"/>
          <p:cNvSpPr txBox="1"/>
          <p:nvPr/>
        </p:nvSpPr>
        <p:spPr>
          <a:xfrm>
            <a:off x="5299200" y="2714175"/>
            <a:ext cx="461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Project 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Final pipeline included using features: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Multidimensional Color Histogram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The Classification algorithm used was:</a:t>
            </a:r>
            <a:br>
              <a:rPr lang="es-ES">
                <a:latin typeface="Calibri"/>
                <a:ea typeface="Calibri"/>
                <a:cs typeface="Calibri"/>
                <a:sym typeface="Calibri"/>
              </a:rPr>
            </a:br>
            <a:r>
              <a:rPr lang="es-ES">
                <a:latin typeface="Calibri"/>
                <a:ea typeface="Calibri"/>
                <a:cs typeface="Calibri"/>
                <a:sym typeface="Calibri"/>
              </a:rPr>
              <a:t>	Random Forest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f85825993_0_88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010">
                <a:latin typeface="Courier New"/>
                <a:ea typeface="Courier New"/>
                <a:cs typeface="Courier New"/>
                <a:sym typeface="Courier New"/>
              </a:rPr>
              <a:t>Future Work</a:t>
            </a:r>
            <a:endParaRPr sz="301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gcf85825993_0_88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2" name="Google Shape;252;gcf85825993_0_88"/>
          <p:cNvSpPr txBox="1"/>
          <p:nvPr/>
        </p:nvSpPr>
        <p:spPr>
          <a:xfrm>
            <a:off x="1285575" y="2179775"/>
            <a:ext cx="763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Improving Segmentation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Optimization of features such as LBP, GLCM, SIFT with respect Project 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Using different Machine Learning algorithms and more in-debth optimization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a6187da5c_1_56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</p:spPr>
        <p:txBody>
          <a:bodyPr anchorCtr="0" anchor="ctr" bIns="50375" lIns="100775" spcFirstLastPara="1" rIns="100775" wrap="square" tIns="503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General Idea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" name="Google Shape;52;gfa6187da5c_1_56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3" name="Google Shape;53;gfa6187da5c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75" y="1393400"/>
            <a:ext cx="9217400" cy="555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title"/>
          </p:nvPr>
        </p:nvSpPr>
        <p:spPr>
          <a:xfrm>
            <a:off x="566177" y="178449"/>
            <a:ext cx="9072563" cy="753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PIPELINE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" name="Google Shape;59;p2"/>
          <p:cNvSpPr txBox="1"/>
          <p:nvPr>
            <p:ph idx="12" type="sldNum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625" y="1136525"/>
            <a:ext cx="7554199" cy="62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a57780346_0_12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SEGMENTATION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" name="Google Shape;66;gfa57780346_0_12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67" name="Google Shape;67;gfa5778034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650" y="1258225"/>
            <a:ext cx="4063325" cy="62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fa57780346_0_12"/>
          <p:cNvSpPr/>
          <p:nvPr/>
        </p:nvSpPr>
        <p:spPr>
          <a:xfrm>
            <a:off x="5674725" y="5435550"/>
            <a:ext cx="593700" cy="26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f85825993_0_40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Hair Removal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gcf85825993_0_40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75" name="Google Shape;75;gcf85825993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16724"/>
            <a:ext cx="9775825" cy="15053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gcf85825993_0_40"/>
          <p:cNvCxnSpPr/>
          <p:nvPr/>
        </p:nvCxnSpPr>
        <p:spPr>
          <a:xfrm>
            <a:off x="169550" y="6761825"/>
            <a:ext cx="955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gcf85825993_0_40"/>
          <p:cNvSpPr txBox="1"/>
          <p:nvPr/>
        </p:nvSpPr>
        <p:spPr>
          <a:xfrm>
            <a:off x="1178025" y="6886100"/>
            <a:ext cx="78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latin typeface="Calibri"/>
                <a:ea typeface="Calibri"/>
                <a:cs typeface="Calibri"/>
                <a:sym typeface="Calibri"/>
              </a:rPr>
              <a:t>Hair Removal Dull Razor Algorithm: https://github.com/sunnyshah2894/DigitalHairRemoval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a57780346_0_0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SEGMENTATION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" name="Google Shape;83;gfa57780346_0_0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84" name="Google Shape;84;gfa5778034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88" y="2236799"/>
            <a:ext cx="8798242" cy="137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fa5778034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88" y="4347867"/>
            <a:ext cx="8798242" cy="135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a57780346_0_20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SEGMENTATION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gfa57780346_0_20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2" name="Google Shape;92;gfa5778034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50" y="2574774"/>
            <a:ext cx="8798244" cy="2410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a57780346_1_0"/>
          <p:cNvSpPr txBox="1"/>
          <p:nvPr>
            <p:ph type="title"/>
          </p:nvPr>
        </p:nvSpPr>
        <p:spPr>
          <a:xfrm>
            <a:off x="566177" y="178449"/>
            <a:ext cx="9072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0"/>
              <a:buFont typeface="Calibri"/>
              <a:buNone/>
            </a:pPr>
            <a:r>
              <a:rPr lang="es-ES" sz="3609">
                <a:latin typeface="Courier New"/>
                <a:ea typeface="Courier New"/>
                <a:cs typeface="Courier New"/>
                <a:sym typeface="Courier New"/>
              </a:rPr>
              <a:t>FEATURE EXTRACTION</a:t>
            </a:r>
            <a:endParaRPr sz="3609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gfa57780346_1_0"/>
          <p:cNvSpPr txBox="1"/>
          <p:nvPr>
            <p:ph idx="12" type="sldNum"/>
          </p:nvPr>
        </p:nvSpPr>
        <p:spPr>
          <a:xfrm>
            <a:off x="7224448" y="7006699"/>
            <a:ext cx="2352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375" lIns="100775" spcFirstLastPara="1" rIns="100775" wrap="square" tIns="50375">
            <a:noAutofit/>
          </a:bodyPr>
          <a:lstStyle/>
          <a:p>
            <a:pPr indent="0" lvl="0" marL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9" name="Google Shape;99;gfa57780346_1_0"/>
          <p:cNvSpPr txBox="1"/>
          <p:nvPr/>
        </p:nvSpPr>
        <p:spPr>
          <a:xfrm>
            <a:off x="891375" y="1873000"/>
            <a:ext cx="81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fa5778034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638" y="1668038"/>
            <a:ext cx="4981675" cy="49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robert</dc:creator>
</cp:coreProperties>
</file>